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4"/>
  </p:sldMasterIdLst>
  <p:notesMasterIdLst>
    <p:notesMasterId r:id="rId27"/>
  </p:notesMasterIdLst>
  <p:handoutMasterIdLst>
    <p:handoutMasterId r:id="rId28"/>
  </p:handoutMasterIdLst>
  <p:sldIdLst>
    <p:sldId id="297" r:id="rId15"/>
    <p:sldId id="320" r:id="rId16"/>
    <p:sldId id="338" r:id="rId17"/>
    <p:sldId id="339" r:id="rId18"/>
    <p:sldId id="343" r:id="rId19"/>
    <p:sldId id="344" r:id="rId20"/>
    <p:sldId id="341" r:id="rId21"/>
    <p:sldId id="345" r:id="rId22"/>
    <p:sldId id="346" r:id="rId23"/>
    <p:sldId id="347" r:id="rId24"/>
    <p:sldId id="348" r:id="rId25"/>
    <p:sldId id="349" r:id="rId26"/>
  </p:sldIdLst>
  <p:sldSz cx="9144000" cy="6858000" type="screen4x3"/>
  <p:notesSz cx="6797675" cy="9926638"/>
  <p:custDataLst>
    <p:custData r:id="rId9"/>
    <p:tags r:id="rId29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10">
          <p15:clr>
            <a:srgbClr val="A4A3A4"/>
          </p15:clr>
        </p15:guide>
        <p15:guide id="7" pos="340">
          <p15:clr>
            <a:srgbClr val="A4A3A4"/>
          </p15:clr>
        </p15:guide>
        <p15:guide id="8" pos="2880">
          <p15:clr>
            <a:srgbClr val="A4A3A4"/>
          </p15:clr>
        </p15:guide>
        <p15:guide id="9" pos="2971">
          <p15:clr>
            <a:srgbClr val="A4A3A4"/>
          </p15:clr>
        </p15:guide>
        <p15:guide id="10" pos="5511">
          <p15:clr>
            <a:srgbClr val="A4A3A4"/>
          </p15:clr>
        </p15:guide>
        <p15:guide id="11" orient="horz" pos="2251">
          <p15:clr>
            <a:srgbClr val="A4A3A4"/>
          </p15:clr>
        </p15:guide>
        <p15:guide id="13" pos="2789">
          <p15:clr>
            <a:srgbClr val="A4A3A4"/>
          </p15:clr>
        </p15:guide>
        <p15:guide id="14" pos="3787">
          <p15:clr>
            <a:srgbClr val="A4A3A4"/>
          </p15:clr>
        </p15:guide>
        <p15:guide id="15" pos="3878">
          <p15:clr>
            <a:srgbClr val="A4A3A4"/>
          </p15:clr>
        </p15:guide>
        <p15:guide id="16" pos="1973">
          <p15:clr>
            <a:srgbClr val="A4A3A4"/>
          </p15:clr>
        </p15:guide>
        <p15:guide id="17" pos="2064">
          <p15:clr>
            <a:srgbClr val="A4A3A4"/>
          </p15:clr>
        </p15:guide>
        <p15:guide id="18" pos="4604">
          <p15:clr>
            <a:srgbClr val="A4A3A4"/>
          </p15:clr>
        </p15:guide>
        <p15:guide id="19" pos="884">
          <p15:clr>
            <a:srgbClr val="A4A3A4"/>
          </p15:clr>
        </p15:guide>
        <p15:guide id="20" pos="975">
          <p15:clr>
            <a:srgbClr val="A4A3A4"/>
          </p15:clr>
        </p15:guide>
        <p15:guide id="21" orient="horz" pos="3634" userDrawn="1">
          <p15:clr>
            <a:srgbClr val="A4A3A4"/>
          </p15:clr>
        </p15:guide>
        <p15:guide id="22" orient="horz" pos="3906">
          <p15:clr>
            <a:srgbClr val="A4A3A4"/>
          </p15:clr>
        </p15:guide>
        <p15:guide id="23" orient="horz" pos="2455">
          <p15:clr>
            <a:srgbClr val="A4A3A4"/>
          </p15:clr>
        </p15:guide>
        <p15:guide id="24" orient="horz" pos="2364">
          <p15:clr>
            <a:srgbClr val="A4A3A4"/>
          </p15:clr>
        </p15:guide>
        <p15:guide id="25" orient="horz" pos="913">
          <p15:clr>
            <a:srgbClr val="A4A3A4"/>
          </p15:clr>
        </p15:guide>
        <p15:guide id="26" orient="horz" pos="663">
          <p15:clr>
            <a:srgbClr val="A4A3A4"/>
          </p15:clr>
        </p15:guide>
        <p15:guide id="27" orient="horz" pos="2001">
          <p15:clr>
            <a:srgbClr val="A4A3A4"/>
          </p15:clr>
        </p15:guide>
        <p15:guide id="28" pos="4150">
          <p15:clr>
            <a:srgbClr val="A4A3A4"/>
          </p15:clr>
        </p15:guide>
        <p15:guide id="29" pos="5759">
          <p15:clr>
            <a:srgbClr val="A4A3A4"/>
          </p15:clr>
        </p15:guide>
        <p15:guide id="30" pos="2109">
          <p15:clr>
            <a:srgbClr val="A4A3A4"/>
          </p15:clr>
        </p15:guide>
        <p15:guide id="31" pos="2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B7504"/>
    <a:srgbClr val="627C2A"/>
    <a:srgbClr val="631645"/>
    <a:srgbClr val="005E87"/>
    <a:srgbClr val="1EBCFF"/>
    <a:srgbClr val="56CDFF"/>
    <a:srgbClr val="647D2D"/>
    <a:srgbClr val="EB780A"/>
    <a:srgbClr val="41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75" autoAdjust="0"/>
  </p:normalViewPr>
  <p:slideViewPr>
    <p:cSldViewPr snapToObjects="1" showGuides="1">
      <p:cViewPr>
        <p:scale>
          <a:sx n="125" d="100"/>
          <a:sy n="125" d="100"/>
        </p:scale>
        <p:origin x="618" y="-288"/>
      </p:cViewPr>
      <p:guideLst>
        <p:guide orient="horz" pos="210"/>
        <p:guide pos="340"/>
        <p:guide pos="2880"/>
        <p:guide pos="2971"/>
        <p:guide pos="5511"/>
        <p:guide orient="horz" pos="2251"/>
        <p:guide pos="2789"/>
        <p:guide pos="3787"/>
        <p:guide pos="3878"/>
        <p:guide pos="1973"/>
        <p:guide pos="2064"/>
        <p:guide pos="4604"/>
        <p:guide pos="884"/>
        <p:guide pos="975"/>
        <p:guide orient="horz" pos="3634"/>
        <p:guide orient="horz" pos="3906"/>
        <p:guide orient="horz" pos="2455"/>
        <p:guide orient="horz" pos="2364"/>
        <p:guide orient="horz" pos="913"/>
        <p:guide orient="horz" pos="663"/>
        <p:guide orient="horz" pos="2001"/>
        <p:guide pos="4150"/>
        <p:guide pos="5759"/>
        <p:guide pos="2109"/>
        <p:guide pos="2200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9" d="100"/>
          <a:sy n="79" d="100"/>
        </p:scale>
        <p:origin x="2916" y="108"/>
      </p:cViewPr>
      <p:guideLst>
        <p:guide orient="horz" pos="3224"/>
        <p:guide pos="2236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customXml" Target="../customXml/item3.xml"/><Relationship Id="rId21" Type="http://schemas.openxmlformats.org/officeDocument/2006/relationships/slide" Target="slides/slide7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6797675" cy="677481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221" tIns="44111" rIns="88221" bIns="44111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86128" y="0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90812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86128" y="9390812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86128" y="0"/>
            <a:ext cx="311002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093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28008" y="4677699"/>
            <a:ext cx="6341659" cy="442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90812"/>
            <a:ext cx="311154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86128" y="9390812"/>
            <a:ext cx="311002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customXml" Target="../../customXml/item8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customXml" Target="../../customXml/item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customXml" Target="../../customXml/item3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10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customXml" Target="../../customXml/item6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2413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 dirty="0">
                <a:solidFill>
                  <a:srgbClr val="788791"/>
                </a:solidFill>
              </a:defRPr>
            </a:lvl1pPr>
          </a:lstStyle>
          <a:p>
            <a:r>
              <a:rPr lang="en-US" noProof="0" dirty="0"/>
              <a:t>Send this newly inserted picture to the background</a:t>
            </a:r>
            <a:br>
              <a:rPr lang="en-US" noProof="0" dirty="0"/>
            </a:br>
            <a:r>
              <a:rPr lang="en-US" noProof="0" dirty="0"/>
              <a:t>by pressing the "right mouse</a:t>
            </a:r>
          </a:p>
          <a:p>
            <a:r>
              <a:rPr lang="en-US" noProof="0" dirty="0"/>
              <a:t>button" and clicking "Send to Back"</a:t>
            </a:r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8644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7" name="Gruppieren 86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8" name="Gerade Verbindung 87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10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10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10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10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8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100" noProof="0" dirty="0"/>
              <a:t> </a:t>
            </a:r>
            <a:endParaRPr lang="en-US" noProof="0" dirty="0"/>
          </a:p>
        </p:txBody>
      </p:sp>
      <p:sp>
        <p:nvSpPr>
          <p:cNvPr id="79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2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311648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0001"/>
            <a:ext cx="9148235" cy="5418001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09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2838" cy="6858000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</p:spTree>
    <p:extLst>
      <p:ext uri="{BB962C8B-B14F-4D97-AF65-F5344CB8AC3E}">
        <p14:creationId xmlns:p14="http://schemas.microsoft.com/office/powerpoint/2010/main" val="765206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color area Dynamic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3"/>
            <a:ext cx="9144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8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9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0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1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8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color area Blu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3"/>
            <a:ext cx="9144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5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6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7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6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20" y="1439999"/>
            <a:ext cx="6045406" cy="475200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9026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 object (small)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58" y="1439999"/>
            <a:ext cx="507335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20483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53975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4716464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5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6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7557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06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439999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8000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833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349" y="1439999"/>
            <a:ext cx="4425695" cy="4752000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748500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7267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4822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39552" y="1441454"/>
            <a:ext cx="6048000" cy="23050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539552" y="3888000"/>
            <a:ext cx="6048573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4306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9000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5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0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2509841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0920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3348156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6120464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8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521598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542060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4716464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540000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716464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5467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9155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2" y="0"/>
            <a:ext cx="9143998" cy="161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405740" y="4360703"/>
            <a:ext cx="2685996" cy="360000"/>
          </a:xfrm>
        </p:spPr>
        <p:txBody>
          <a:bodyPr lIns="0" tIns="0" rIns="0" bIns="0" anchor="t" anchorCtr="0">
            <a:noAutofit/>
          </a:bodyPr>
          <a:lstStyle>
            <a:lvl1pPr algn="l">
              <a:defRPr sz="135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05740" y="1915073"/>
            <a:ext cx="4804408" cy="2400452"/>
          </a:xfrm>
        </p:spPr>
        <p:txBody>
          <a:bodyPr lIns="0" tIns="0" rIns="0" bIns="0" anchor="b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405740" y="5089352"/>
            <a:ext cx="2685996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2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5" name="Restricted"/>
          <p:cNvSpPr txBox="1"/>
          <p:nvPr userDrawn="1"/>
        </p:nvSpPr>
        <p:spPr>
          <a:xfrm>
            <a:off x="6758401" y="6519470"/>
            <a:ext cx="1978855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51">
                <a:solidFill>
                  <a:schemeClr val="bg1"/>
                </a:solidFill>
              </a:rPr>
              <a:t>Restricted © Siemens Healthcare GmbH, 2018</a:t>
            </a:r>
            <a:endParaRPr lang="de-DE" sz="751" dirty="0">
              <a:solidFill>
                <a:schemeClr val="bg1"/>
              </a:solidFill>
            </a:endParaRP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3E87284A-01A1-458D-9F58-125C59E2B1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08676" y="497115"/>
            <a:ext cx="1866402" cy="592209"/>
          </a:xfrm>
          <a:prstGeom prst="rect">
            <a:avLst/>
          </a:prstGeom>
        </p:spPr>
      </p:pic>
      <p:pic>
        <p:nvPicPr>
          <p:cNvPr id="10" name="Dot pulse">
            <a:extLst>
              <a:ext uri="{FF2B5EF4-FFF2-40B4-BE49-F238E27FC236}">
                <a16:creationId xmlns:a16="http://schemas.microsoft.com/office/drawing/2014/main" id="{83AA73CA-92FE-4AF2-955D-86323FFD94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232" y="5471733"/>
            <a:ext cx="2123371" cy="144267"/>
          </a:xfrm>
          <a:prstGeom prst="rect">
            <a:avLst/>
          </a:prstGeom>
        </p:spPr>
      </p:pic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30D7F9CD-8B83-4F18-B10F-001936C27D9A}"/>
              </a:ext>
            </a:extLst>
          </p:cNvPr>
          <p:cNvSpPr/>
          <p:nvPr userDrawn="1"/>
        </p:nvSpPr>
        <p:spPr>
          <a:xfrm>
            <a:off x="9437504" y="5407844"/>
            <a:ext cx="1352465" cy="145015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pPr marL="0" marR="0" lvl="0" indent="0" algn="l" defTabSz="687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27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27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827" dirty="0">
                <a:solidFill>
                  <a:schemeClr val="tx1"/>
                </a:solidFill>
              </a:rPr>
              <a:t>optionally 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  <a:endParaRPr lang="en-US" sz="827" dirty="0">
              <a:solidFill>
                <a:schemeClr val="bg1"/>
              </a:solidFill>
              <a:latin typeface="+mn-lt"/>
            </a:endParaRP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25245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405740" y="219600"/>
            <a:ext cx="6920434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405740" y="1623601"/>
            <a:ext cx="3390225" cy="4570825"/>
          </a:xfrm>
        </p:spPr>
        <p:txBody>
          <a:bodyPr/>
          <a:lstStyle>
            <a:lvl1pPr marL="165007" indent="-165007">
              <a:spcBef>
                <a:spcPts val="676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388880" algn="r"/>
              </a:tabLst>
              <a:defRPr lang="en-US" sz="1353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65007" indent="0">
              <a:buFont typeface="Arial" panose="020B0604020202020204" pitchFamily="34" charset="0"/>
              <a:buNone/>
              <a:tabLst>
                <a:tab pos="3388880" algn="r"/>
              </a:tabLst>
              <a:defRPr b="0">
                <a:solidFill>
                  <a:schemeClr val="tx1"/>
                </a:solidFill>
              </a:defRPr>
            </a:lvl2pPr>
            <a:lvl3pPr marL="343540" indent="-17177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88880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4639991" y="1623600"/>
            <a:ext cx="3392321" cy="2538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illustrative image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405740" y="6297348"/>
            <a:ext cx="3389278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751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7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hapt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109303" y="1623600"/>
            <a:ext cx="5512309" cy="1224000"/>
          </a:xfrm>
        </p:spPr>
        <p:txBody>
          <a:bodyPr lIns="0" tIns="0" rIns="0" bIns="0" anchor="b" anchorCtr="0">
            <a:noAutofit/>
          </a:bodyPr>
          <a:lstStyle>
            <a:lvl1pPr algn="l">
              <a:defRPr sz="1954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109303" y="3009329"/>
            <a:ext cx="5513119" cy="1661315"/>
          </a:xfrm>
        </p:spPr>
        <p:txBody>
          <a:bodyPr lIns="0" tIns="0" rIns="0" bIns="0" anchor="t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6052264" y="6340471"/>
            <a:ext cx="2449053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51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9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84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39750" y="1439999"/>
            <a:ext cx="280620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r>
              <a:rPr lang="de-DE" noProof="0" dirty="0"/>
              <a:t>Ebene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3492429" y="1439999"/>
            <a:ext cx="5651573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1913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6" hasCustomPrompt="1"/>
          </p:nvPr>
        </p:nvSpPr>
        <p:spPr>
          <a:xfrm>
            <a:off x="-26985" y="0"/>
            <a:ext cx="9170984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>
                <a:solidFill>
                  <a:srgbClr val="78879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button" and clicking "Send to Back"</a:t>
            </a:r>
          </a:p>
          <a:p>
            <a:pPr marR="0" lvl="0" algn="ctr" defTabSz="914400" eaLnBrk="1" latinLnBrk="0" hangingPunct="1">
              <a:buSzTx/>
            </a:pPr>
            <a:endParaRPr lang="de-CH" dirty="0"/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49120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z="100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157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55287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0" name="Gruppieren 79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1" name="Gerade Verbindung 80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7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ltGray">
          <a:xfrm>
            <a:off x="535798" y="3855287"/>
            <a:ext cx="5253514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1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2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3812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9117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39999"/>
            <a:ext cx="9148235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627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9" Type="http://schemas.openxmlformats.org/officeDocument/2006/relationships/tags" Target="../tags/tag14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9.xml"/><Relationship Id="rId42" Type="http://schemas.openxmlformats.org/officeDocument/2006/relationships/tags" Target="../tags/tag17.xml"/><Relationship Id="rId47" Type="http://schemas.openxmlformats.org/officeDocument/2006/relationships/tags" Target="../tags/tag22.xml"/><Relationship Id="rId50" Type="http://schemas.openxmlformats.org/officeDocument/2006/relationships/tags" Target="../tags/tag25.xml"/><Relationship Id="rId55" Type="http://schemas.openxmlformats.org/officeDocument/2006/relationships/tags" Target="../tags/tag3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8.xml"/><Relationship Id="rId38" Type="http://schemas.openxmlformats.org/officeDocument/2006/relationships/tags" Target="../tags/tag13.xml"/><Relationship Id="rId46" Type="http://schemas.openxmlformats.org/officeDocument/2006/relationships/tags" Target="../tags/tag2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4.xml"/><Relationship Id="rId41" Type="http://schemas.openxmlformats.org/officeDocument/2006/relationships/tags" Target="../tags/tag16.xml"/><Relationship Id="rId54" Type="http://schemas.openxmlformats.org/officeDocument/2006/relationships/tags" Target="../tags/tag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7.xml"/><Relationship Id="rId37" Type="http://schemas.openxmlformats.org/officeDocument/2006/relationships/tags" Target="../tags/tag12.xml"/><Relationship Id="rId40" Type="http://schemas.openxmlformats.org/officeDocument/2006/relationships/tags" Target="../tags/tag15.xml"/><Relationship Id="rId45" Type="http://schemas.openxmlformats.org/officeDocument/2006/relationships/tags" Target="../tags/tag20.xml"/><Relationship Id="rId53" Type="http://schemas.openxmlformats.org/officeDocument/2006/relationships/tags" Target="../tags/tag2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3.xml"/><Relationship Id="rId36" Type="http://schemas.openxmlformats.org/officeDocument/2006/relationships/tags" Target="../tags/tag11.xml"/><Relationship Id="rId49" Type="http://schemas.openxmlformats.org/officeDocument/2006/relationships/tags" Target="../tags/tag24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6.xml"/><Relationship Id="rId44" Type="http://schemas.openxmlformats.org/officeDocument/2006/relationships/tags" Target="../tags/tag19.xml"/><Relationship Id="rId52" Type="http://schemas.openxmlformats.org/officeDocument/2006/relationships/tags" Target="../tags/tag2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tags" Target="../tags/tag5.xml"/><Relationship Id="rId35" Type="http://schemas.openxmlformats.org/officeDocument/2006/relationships/tags" Target="../tags/tag10.xml"/><Relationship Id="rId43" Type="http://schemas.openxmlformats.org/officeDocument/2006/relationships/tags" Target="../tags/tag18.xml"/><Relationship Id="rId48" Type="http://schemas.openxmlformats.org/officeDocument/2006/relationships/tags" Target="../tags/tag23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6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7"/>
            </p:custDataLst>
          </p:nvPr>
        </p:nvSpPr>
        <p:spPr bwMode="auto">
          <a:xfrm>
            <a:off x="0" y="-1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7468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8"/>
            </p:custDataLst>
          </p:nvPr>
        </p:nvSpPr>
        <p:spPr bwMode="auto">
          <a:xfrm>
            <a:off x="539142" y="1439999"/>
            <a:ext cx="6048983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10039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10039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2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rgbClr val="879BAA"/>
                </a:solidFill>
              </a:rPr>
              <a:t>Restricted © Siemens Switzerland Ltd 2017</a:t>
            </a:r>
            <a:endParaRPr lang="de-DE" sz="1000" b="1" noProof="0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>
            <p:custDataLst>
              <p:tags r:id="rId53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xx.xx.2017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54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5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Presenter / Department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7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</p:sldLayoutIdLst>
  <p:hf hdr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tabLst>
          <a:tab pos="5743575" algn="l"/>
        </a:tabLst>
        <a:defRPr sz="2200" b="1" baseline="0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platzhalter 14">
            <a:extLst>
              <a:ext uri="{FF2B5EF4-FFF2-40B4-BE49-F238E27FC236}">
                <a16:creationId xmlns:a16="http://schemas.microsoft.com/office/drawing/2014/main" id="{D589DDCC-BC3E-45A1-8388-77C28BA111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87" y="0"/>
            <a:ext cx="9142413" cy="6858000"/>
          </a:xfrm>
          <a:prstGeom prst="rect">
            <a:avLst/>
          </a:prstGeom>
        </p:spPr>
      </p:pic>
      <p:sp>
        <p:nvSpPr>
          <p:cNvPr id="18" name="Titel 1">
            <a:extLst>
              <a:ext uri="{FF2B5EF4-FFF2-40B4-BE49-F238E27FC236}">
                <a16:creationId xmlns:a16="http://schemas.microsoft.com/office/drawing/2014/main" id="{01ED4F20-7D49-4C2F-9A4A-F54F4BD4C8A3}"/>
              </a:ext>
            </a:extLst>
          </p:cNvPr>
          <p:cNvSpPr txBox="1">
            <a:spLocks/>
          </p:cNvSpPr>
          <p:nvPr/>
        </p:nvSpPr>
        <p:spPr bwMode="ltGray">
          <a:xfrm>
            <a:off x="609600" y="3392021"/>
            <a:ext cx="4191000" cy="2001759"/>
          </a:xfrm>
          <a:prstGeom prst="rect">
            <a:avLst/>
          </a:prstGeo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</p:spPr>
        <p:txBody>
          <a:bodyPr vert="horz" wrap="square" lIns="216000" tIns="90000" rIns="216000" bIns="21600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5743575" algn="l"/>
              </a:tabLst>
              <a:defRPr sz="4400" b="1" baseline="0" smtClean="0">
                <a:solidFill>
                  <a:srgbClr val="FFFFFF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r>
              <a:rPr lang="en-US" kern="0" dirty="0"/>
              <a:t>I</a:t>
            </a:r>
            <a:r>
              <a:rPr lang="en-US" altLang="zh-CN" kern="0" dirty="0"/>
              <a:t>nternship Summary</a:t>
            </a:r>
          </a:p>
          <a:p>
            <a:endParaRPr lang="en-US" sz="2200" b="0" kern="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B43D3F-234D-477B-854C-9655C0AB5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065809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685800" y="1447800"/>
            <a:ext cx="5513119" cy="419671"/>
          </a:xfrm>
        </p:spPr>
        <p:txBody>
          <a:bodyPr/>
          <a:lstStyle/>
          <a:p>
            <a:r>
              <a:rPr lang="en-US" sz="3200" dirty="0"/>
              <a:t>Encountered Problems</a:t>
            </a:r>
            <a:endParaRPr lang="de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413B877E-0CE2-40AC-B158-7227AD87659C}"/>
              </a:ext>
            </a:extLst>
          </p:cNvPr>
          <p:cNvSpPr txBox="1">
            <a:spLocks/>
          </p:cNvSpPr>
          <p:nvPr/>
        </p:nvSpPr>
        <p:spPr>
          <a:xfrm>
            <a:off x="1066800" y="1867471"/>
            <a:ext cx="6627232" cy="4196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65007" lvl="1" indent="0">
              <a:buNone/>
            </a:pPr>
            <a:r>
              <a:rPr lang="en-US" kern="0" dirty="0"/>
              <a:t>Unfeasible file size of optical flow 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778A5D-E6BC-423E-B3EC-531183AC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416" y="2248471"/>
            <a:ext cx="2773221" cy="19404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649031-2E11-4591-AC13-63FBEC04B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425" y="4374585"/>
            <a:ext cx="1387698" cy="1940490"/>
          </a:xfrm>
          <a:prstGeom prst="rect">
            <a:avLst/>
          </a:prstGeom>
        </p:spPr>
      </p:pic>
      <p:sp>
        <p:nvSpPr>
          <p:cNvPr id="9" name="Content">
            <a:extLst>
              <a:ext uri="{FF2B5EF4-FFF2-40B4-BE49-F238E27FC236}">
                <a16:creationId xmlns:a16="http://schemas.microsoft.com/office/drawing/2014/main" id="{FE9430A5-3984-484C-AB8E-8F99FB3AF261}"/>
              </a:ext>
            </a:extLst>
          </p:cNvPr>
          <p:cNvSpPr txBox="1">
            <a:spLocks/>
          </p:cNvSpPr>
          <p:nvPr/>
        </p:nvSpPr>
        <p:spPr>
          <a:xfrm>
            <a:off x="1728425" y="2788240"/>
            <a:ext cx="2819400" cy="33596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65007" lvl="1" indent="0">
              <a:buNone/>
            </a:pPr>
            <a:r>
              <a:rPr lang="en-US" altLang="zh-CN" kern="0" dirty="0"/>
              <a:t>15.1MB --&gt; 1.74GB</a:t>
            </a:r>
          </a:p>
        </p:txBody>
      </p:sp>
      <p:sp>
        <p:nvSpPr>
          <p:cNvPr id="10" name="Content">
            <a:extLst>
              <a:ext uri="{FF2B5EF4-FFF2-40B4-BE49-F238E27FC236}">
                <a16:creationId xmlns:a16="http://schemas.microsoft.com/office/drawing/2014/main" id="{953AE506-44EB-4924-8151-10DAB630F79F}"/>
              </a:ext>
            </a:extLst>
          </p:cNvPr>
          <p:cNvSpPr txBox="1">
            <a:spLocks/>
          </p:cNvSpPr>
          <p:nvPr/>
        </p:nvSpPr>
        <p:spPr>
          <a:xfrm>
            <a:off x="1728425" y="4570858"/>
            <a:ext cx="2819400" cy="61074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65007" lvl="1" indent="0">
              <a:buNone/>
            </a:pPr>
            <a:r>
              <a:rPr lang="en-US" kern="0" dirty="0" err="1"/>
              <a:t>ffmpeg</a:t>
            </a:r>
            <a:r>
              <a:rPr lang="en-US" kern="0" dirty="0"/>
              <a:t> encoding: 26.0MB as *.</a:t>
            </a:r>
            <a:r>
              <a:rPr lang="en-US" kern="0" dirty="0" err="1"/>
              <a:t>avi</a:t>
            </a:r>
            <a:r>
              <a:rPr lang="en-US" kern="0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89807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685800" y="1447800"/>
            <a:ext cx="5513119" cy="419671"/>
          </a:xfrm>
        </p:spPr>
        <p:txBody>
          <a:bodyPr/>
          <a:lstStyle/>
          <a:p>
            <a:r>
              <a:rPr lang="en-US" sz="3200" dirty="0"/>
              <a:t>Encountered Problems</a:t>
            </a:r>
            <a:endParaRPr lang="de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413B877E-0CE2-40AC-B158-7227AD87659C}"/>
              </a:ext>
            </a:extLst>
          </p:cNvPr>
          <p:cNvSpPr txBox="1">
            <a:spLocks/>
          </p:cNvSpPr>
          <p:nvPr/>
        </p:nvSpPr>
        <p:spPr>
          <a:xfrm>
            <a:off x="1066800" y="1867471"/>
            <a:ext cx="6627232" cy="4196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65007" lvl="1" indent="0">
              <a:buNone/>
            </a:pPr>
            <a:r>
              <a:rPr lang="en-US" kern="0" dirty="0"/>
              <a:t>Lost view of key 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A073D-E81D-4E0C-A2B0-CA2CEBB03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979" y="2208453"/>
            <a:ext cx="4520516" cy="438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685800" y="1447800"/>
            <a:ext cx="5513119" cy="419671"/>
          </a:xfrm>
        </p:spPr>
        <p:txBody>
          <a:bodyPr/>
          <a:lstStyle/>
          <a:p>
            <a:r>
              <a:rPr lang="en-US" sz="3200" dirty="0"/>
              <a:t>Encountered Problems</a:t>
            </a:r>
            <a:endParaRPr lang="de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413B877E-0CE2-40AC-B158-7227AD87659C}"/>
              </a:ext>
            </a:extLst>
          </p:cNvPr>
          <p:cNvSpPr txBox="1">
            <a:spLocks/>
          </p:cNvSpPr>
          <p:nvPr/>
        </p:nvSpPr>
        <p:spPr>
          <a:xfrm>
            <a:off x="1066800" y="1867471"/>
            <a:ext cx="6627232" cy="4196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65007" lvl="1" indent="0">
              <a:buNone/>
            </a:pPr>
            <a:r>
              <a:rPr lang="en-US" kern="0" dirty="0"/>
              <a:t>Special scenarios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B35A0-6789-4543-9DAD-3E247A548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504" y="2208452"/>
            <a:ext cx="4510991" cy="437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5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92152CE7-92F8-4813-9490-98DBE2E8F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768709"/>
            <a:ext cx="6844234" cy="832913"/>
          </a:xfrm>
        </p:spPr>
        <p:txBody>
          <a:bodyPr/>
          <a:lstStyle/>
          <a:p>
            <a:r>
              <a:rPr lang="en-US" dirty="0"/>
              <a:t>Table of Contents</a:t>
            </a:r>
            <a:endParaRPr lang="en-GB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8ABBD6CA-CCCC-4248-8B0C-DCCA08AE89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1" y="2756255"/>
            <a:ext cx="3505200" cy="1784192"/>
          </a:xfrm>
        </p:spPr>
        <p:txBody>
          <a:bodyPr/>
          <a:lstStyle/>
          <a:p>
            <a:pPr marL="450757" lvl="1" indent="-285750">
              <a:buFont typeface="Arial" panose="020B0604020202020204" pitchFamily="34" charset="0"/>
              <a:buChar char="•"/>
            </a:pPr>
            <a:r>
              <a:rPr lang="en-US" b="1" dirty="0"/>
              <a:t>What’s been done 	3</a:t>
            </a:r>
          </a:p>
          <a:p>
            <a:pPr marL="450757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0757" lvl="1" indent="-285750">
              <a:buFont typeface="Arial" panose="020B0604020202020204" pitchFamily="34" charset="0"/>
              <a:buChar char="•"/>
            </a:pPr>
            <a:r>
              <a:rPr lang="en-US" b="1" dirty="0"/>
              <a:t>Encountered problems &amp;</a:t>
            </a:r>
            <a:r>
              <a:rPr lang="zh-CN" altLang="en-US" b="1" dirty="0"/>
              <a:t> </a:t>
            </a:r>
            <a:r>
              <a:rPr lang="en-US" altLang="zh-CN" b="1" dirty="0"/>
              <a:t>how they were solved</a:t>
            </a:r>
            <a:r>
              <a:rPr lang="en-US" b="1" dirty="0"/>
              <a:t>	6</a:t>
            </a:r>
          </a:p>
        </p:txBody>
      </p:sp>
      <p:pic>
        <p:nvPicPr>
          <p:cNvPr id="8" name="Picture" descr="A picture containing white, indoor, electronics&#10;&#10;Description generated with high confidence">
            <a:extLst>
              <a:ext uri="{FF2B5EF4-FFF2-40B4-BE49-F238E27FC236}">
                <a16:creationId xmlns:a16="http://schemas.microsoft.com/office/drawing/2014/main" id="{EF54425A-4052-476A-A844-D0213EC22B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48200" y="2312186"/>
            <a:ext cx="3392321" cy="1906093"/>
          </a:xfrm>
        </p:spPr>
      </p:pic>
      <p:sp>
        <p:nvSpPr>
          <p:cNvPr id="6" name="Author">
            <a:extLst>
              <a:ext uri="{FF2B5EF4-FFF2-40B4-BE49-F238E27FC236}">
                <a16:creationId xmlns:a16="http://schemas.microsoft.com/office/drawing/2014/main" id="{85DB7A4A-5C6E-4630-8410-3E1EBEFA316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F62DD-4161-44AE-8213-9567A47F41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114432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</a:t>
            </a:r>
            <a:r>
              <a:rPr lang="en-US" altLang="zh-CN" dirty="0" err="1"/>
              <a:t>ntern</a:t>
            </a:r>
            <a:r>
              <a:rPr lang="en-US" altLang="zh-CN" dirty="0"/>
              <a:t> Summary</a:t>
            </a:r>
            <a:endParaRPr lang="de-DE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What’s been done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2315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685800" y="837058"/>
            <a:ext cx="5513119" cy="419671"/>
          </a:xfrm>
        </p:spPr>
        <p:txBody>
          <a:bodyPr/>
          <a:lstStyle/>
          <a:p>
            <a:r>
              <a:rPr lang="en-US" sz="3200" dirty="0"/>
              <a:t>What’s been done</a:t>
            </a:r>
            <a:endParaRPr lang="de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B9D75772-694D-429F-83E8-A51175BDE980}"/>
              </a:ext>
            </a:extLst>
          </p:cNvPr>
          <p:cNvSpPr txBox="1">
            <a:spLocks/>
          </p:cNvSpPr>
          <p:nvPr/>
        </p:nvSpPr>
        <p:spPr>
          <a:xfrm>
            <a:off x="1449968" y="1256729"/>
            <a:ext cx="3122032" cy="4196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M</a:t>
            </a:r>
            <a:r>
              <a:rPr lang="en-US" altLang="zh-CN" kern="0" dirty="0"/>
              <a:t>ain Task: </a:t>
            </a:r>
            <a:r>
              <a:rPr lang="en-US" kern="0" dirty="0"/>
              <a:t>Annotation Tool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37D0B2-EAD6-4D35-BA7B-85EE5151ADCB}"/>
              </a:ext>
            </a:extLst>
          </p:cNvPr>
          <p:cNvGrpSpPr/>
          <p:nvPr/>
        </p:nvGrpSpPr>
        <p:grpSpPr>
          <a:xfrm>
            <a:off x="1234134" y="1676400"/>
            <a:ext cx="6675732" cy="4280812"/>
            <a:chOff x="1309700" y="2577188"/>
            <a:chExt cx="6675732" cy="42808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569EA2-1FDC-4912-9937-D596F4E06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1400" y="2577189"/>
              <a:ext cx="4404032" cy="428081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0F1E28-DA03-4F7E-BE65-BFFD16EB8C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1309700" y="2577188"/>
              <a:ext cx="4408733" cy="42808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462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685800" y="837058"/>
            <a:ext cx="5513119" cy="419671"/>
          </a:xfrm>
        </p:spPr>
        <p:txBody>
          <a:bodyPr/>
          <a:lstStyle/>
          <a:p>
            <a:r>
              <a:rPr lang="en-US" sz="3200" dirty="0"/>
              <a:t>What’s been done</a:t>
            </a:r>
            <a:endParaRPr lang="de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B9D75772-694D-429F-83E8-A51175BDE980}"/>
              </a:ext>
            </a:extLst>
          </p:cNvPr>
          <p:cNvSpPr txBox="1">
            <a:spLocks/>
          </p:cNvSpPr>
          <p:nvPr/>
        </p:nvSpPr>
        <p:spPr>
          <a:xfrm>
            <a:off x="1449968" y="1256729"/>
            <a:ext cx="3122032" cy="4196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Work Flow: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2B05C44-D82C-43B9-8F3A-A44DE8EDB3BA}"/>
              </a:ext>
            </a:extLst>
          </p:cNvPr>
          <p:cNvCxnSpPr>
            <a:cxnSpLocks/>
            <a:stCxn id="19" idx="2"/>
            <a:endCxn id="19" idx="1"/>
          </p:cNvCxnSpPr>
          <p:nvPr/>
        </p:nvCxnSpPr>
        <p:spPr>
          <a:xfrm rot="5400000" flipH="1">
            <a:off x="4184592" y="4490517"/>
            <a:ext cx="389190" cy="704706"/>
          </a:xfrm>
          <a:prstGeom prst="bentConnector4">
            <a:avLst>
              <a:gd name="adj1" fmla="val -261119"/>
              <a:gd name="adj2" fmla="val 132439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CACDC27-6E42-480D-9FE7-D874730CBFE1}"/>
              </a:ext>
            </a:extLst>
          </p:cNvPr>
          <p:cNvSpPr/>
          <p:nvPr/>
        </p:nvSpPr>
        <p:spPr>
          <a:xfrm>
            <a:off x="2560974" y="2365818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Server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87D817-8348-4BFA-BDDF-5DEBB9EEFF35}"/>
              </a:ext>
            </a:extLst>
          </p:cNvPr>
          <p:cNvSpPr/>
          <p:nvPr/>
        </p:nvSpPr>
        <p:spPr>
          <a:xfrm>
            <a:off x="6903625" y="3351679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05B511-3600-43AC-A318-CCE22037ECF9}"/>
              </a:ext>
            </a:extLst>
          </p:cNvPr>
          <p:cNvSpPr/>
          <p:nvPr/>
        </p:nvSpPr>
        <p:spPr>
          <a:xfrm>
            <a:off x="263866" y="3410577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Video Clips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547CA82-4551-4A69-B6A9-C2B8A9E6F34A}"/>
              </a:ext>
            </a:extLst>
          </p:cNvPr>
          <p:cNvSpPr/>
          <p:nvPr/>
        </p:nvSpPr>
        <p:spPr>
          <a:xfrm>
            <a:off x="4026834" y="4259084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R</a:t>
            </a:r>
            <a:r>
              <a:rPr lang="en-US" altLang="zh-CN" dirty="0"/>
              <a:t>esult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2CA48B-CCEF-41CF-AA5A-EDDE3235F9B1}"/>
              </a:ext>
            </a:extLst>
          </p:cNvPr>
          <p:cNvSpPr txBox="1"/>
          <p:nvPr/>
        </p:nvSpPr>
        <p:spPr>
          <a:xfrm>
            <a:off x="798078" y="2342035"/>
            <a:ext cx="1702591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erver pre-compute RAFT result matrices, stored in *.</a:t>
            </a:r>
            <a:r>
              <a:rPr lang="en-US" altLang="zh-CN" sz="1200" dirty="0" err="1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avi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form</a:t>
            </a:r>
            <a:endParaRPr lang="en-US" sz="1200" dirty="0">
              <a:solidFill>
                <a:srgbClr val="EB7504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962A73-CE49-4DF1-98F9-4B57BBCA010D}"/>
              </a:ext>
            </a:extLst>
          </p:cNvPr>
          <p:cNvSpPr txBox="1"/>
          <p:nvPr/>
        </p:nvSpPr>
        <p:spPr>
          <a:xfrm>
            <a:off x="5824194" y="4234557"/>
            <a:ext cx="1409412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RAFT result by video clips’ filename as id/key</a:t>
            </a:r>
            <a:endParaRPr lang="en-US" sz="12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2444CB8-434E-45E1-827E-584DDACB9B2B}"/>
              </a:ext>
            </a:extLst>
          </p:cNvPr>
          <p:cNvSpPr/>
          <p:nvPr/>
        </p:nvSpPr>
        <p:spPr>
          <a:xfrm>
            <a:off x="6781800" y="6029096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Openpose</a:t>
            </a:r>
            <a:r>
              <a:rPr lang="en-US" dirty="0"/>
              <a:t> Server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50195B-4FB2-49B5-B761-EC83623AF3F6}"/>
              </a:ext>
            </a:extLst>
          </p:cNvPr>
          <p:cNvSpPr txBox="1"/>
          <p:nvPr/>
        </p:nvSpPr>
        <p:spPr>
          <a:xfrm>
            <a:off x="7391400" y="5126779"/>
            <a:ext cx="970306" cy="84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Openpose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 one frame</a:t>
            </a:r>
            <a:endParaRPr lang="en-US" sz="12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37F74DF-37C4-401E-B554-4AEC08615062}"/>
              </a:ext>
            </a:extLst>
          </p:cNvPr>
          <p:cNvCxnSpPr>
            <a:cxnSpLocks/>
            <a:stCxn id="16" idx="3"/>
            <a:endCxn id="19" idx="0"/>
          </p:cNvCxnSpPr>
          <p:nvPr/>
        </p:nvCxnSpPr>
        <p:spPr>
          <a:xfrm>
            <a:off x="3970386" y="2755009"/>
            <a:ext cx="761154" cy="150407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54F7D7-5D49-4B9A-A3E6-CFA947FEBF3C}"/>
              </a:ext>
            </a:extLst>
          </p:cNvPr>
          <p:cNvSpPr txBox="1"/>
          <p:nvPr/>
        </p:nvSpPr>
        <p:spPr>
          <a:xfrm>
            <a:off x="3307101" y="3386186"/>
            <a:ext cx="1409412" cy="821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Real time calculation if NULL result (set to NULL for overflow frames under int8 </a:t>
            </a:r>
            <a:r>
              <a:rPr lang="en-US" sz="1200" dirty="0" err="1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dtype</a:t>
            </a: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658BDE7-6FF8-47CA-9587-F073FB204F6B}"/>
              </a:ext>
            </a:extLst>
          </p:cNvPr>
          <p:cNvCxnSpPr>
            <a:cxnSpLocks/>
            <a:stCxn id="19" idx="1"/>
            <a:endCxn id="16" idx="2"/>
          </p:cNvCxnSpPr>
          <p:nvPr/>
        </p:nvCxnSpPr>
        <p:spPr>
          <a:xfrm rot="10800000">
            <a:off x="3265680" y="3144199"/>
            <a:ext cx="761154" cy="15040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7E3650B-E575-434C-BBCE-AE971704C12B}"/>
              </a:ext>
            </a:extLst>
          </p:cNvPr>
          <p:cNvCxnSpPr>
            <a:cxnSpLocks/>
            <a:stCxn id="17" idx="2"/>
            <a:endCxn id="19" idx="3"/>
          </p:cNvCxnSpPr>
          <p:nvPr/>
        </p:nvCxnSpPr>
        <p:spPr>
          <a:xfrm rot="5400000">
            <a:off x="6263182" y="3303125"/>
            <a:ext cx="518215" cy="217208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51008D0-7C67-49C9-ADBD-940F2BA1F281}"/>
              </a:ext>
            </a:extLst>
          </p:cNvPr>
          <p:cNvCxnSpPr>
            <a:cxnSpLocks/>
            <a:stCxn id="18" idx="0"/>
            <a:endCxn id="16" idx="1"/>
          </p:cNvCxnSpPr>
          <p:nvPr/>
        </p:nvCxnSpPr>
        <p:spPr>
          <a:xfrm rot="5400000" flipH="1" flipV="1">
            <a:off x="1436989" y="2286592"/>
            <a:ext cx="655568" cy="1592402"/>
          </a:xfrm>
          <a:prstGeom prst="bentConnector2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E9C4EA1-7E37-42EB-B520-EEF92E7F604F}"/>
              </a:ext>
            </a:extLst>
          </p:cNvPr>
          <p:cNvSpPr/>
          <p:nvPr/>
        </p:nvSpPr>
        <p:spPr bwMode="auto">
          <a:xfrm flipH="1" flipV="1">
            <a:off x="5868154" y="4415546"/>
            <a:ext cx="3092592" cy="2159533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rgbClr val="000000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9D48A5-7836-41D0-9097-D37D5D50425D}"/>
              </a:ext>
            </a:extLst>
          </p:cNvPr>
          <p:cNvSpPr/>
          <p:nvPr/>
        </p:nvSpPr>
        <p:spPr bwMode="auto">
          <a:xfrm>
            <a:off x="770857" y="2362900"/>
            <a:ext cx="233734" cy="234500"/>
          </a:xfrm>
          <a:prstGeom prst="ellipse">
            <a:avLst/>
          </a:prstGeom>
          <a:ln>
            <a:solidFill>
              <a:srgbClr val="EB750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EFD8258-E03F-4AE4-8FA5-85F514EF764C}"/>
              </a:ext>
            </a:extLst>
          </p:cNvPr>
          <p:cNvSpPr/>
          <p:nvPr/>
        </p:nvSpPr>
        <p:spPr bwMode="auto">
          <a:xfrm>
            <a:off x="8091098" y="4892130"/>
            <a:ext cx="233734" cy="234500"/>
          </a:xfrm>
          <a:prstGeom prst="ellipse">
            <a:avLst/>
          </a:prstGeom>
          <a:ln>
            <a:solidFill>
              <a:srgbClr val="005E8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005E87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endParaRPr lang="en-US" sz="18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2CBD4D9-3754-49C4-B966-80FDFD2B95F5}"/>
              </a:ext>
            </a:extLst>
          </p:cNvPr>
          <p:cNvSpPr/>
          <p:nvPr/>
        </p:nvSpPr>
        <p:spPr bwMode="auto">
          <a:xfrm>
            <a:off x="5535333" y="4231529"/>
            <a:ext cx="233734" cy="2345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31645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endParaRPr lang="en-US" sz="18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8783760-D855-4195-BB75-CF7A08421DD2}"/>
              </a:ext>
            </a:extLst>
          </p:cNvPr>
          <p:cNvSpPr/>
          <p:nvPr/>
        </p:nvSpPr>
        <p:spPr bwMode="auto">
          <a:xfrm>
            <a:off x="3500066" y="5394838"/>
            <a:ext cx="233734" cy="234500"/>
          </a:xfrm>
          <a:prstGeom prst="ellips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83979A-DA5F-4647-B960-53ECE5C318B9}"/>
              </a:ext>
            </a:extLst>
          </p:cNvPr>
          <p:cNvSpPr/>
          <p:nvPr/>
        </p:nvSpPr>
        <p:spPr bwMode="auto">
          <a:xfrm>
            <a:off x="2992609" y="3386186"/>
            <a:ext cx="233734" cy="234500"/>
          </a:xfrm>
          <a:prstGeom prst="ellipse">
            <a:avLst/>
          </a:prstGeom>
          <a:ln>
            <a:solidFill>
              <a:srgbClr val="627C2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27C2A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endParaRPr lang="en-US" sz="1800" dirty="0">
              <a:solidFill>
                <a:srgbClr val="627C2A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2394255-A9FA-4AB8-BB12-1D308EAC32CD}"/>
              </a:ext>
            </a:extLst>
          </p:cNvPr>
          <p:cNvCxnSpPr>
            <a:cxnSpLocks/>
            <a:stCxn id="17" idx="3"/>
            <a:endCxn id="22" idx="3"/>
          </p:cNvCxnSpPr>
          <p:nvPr/>
        </p:nvCxnSpPr>
        <p:spPr>
          <a:xfrm flipH="1">
            <a:off x="8191212" y="3740870"/>
            <a:ext cx="121825" cy="2677417"/>
          </a:xfrm>
          <a:prstGeom prst="bentConnector3">
            <a:avLst>
              <a:gd name="adj1" fmla="val -187646"/>
            </a:avLst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BFC55A9-1C3A-4081-A00D-B8B5606C7546}"/>
              </a:ext>
            </a:extLst>
          </p:cNvPr>
          <p:cNvSpPr txBox="1"/>
          <p:nvPr/>
        </p:nvSpPr>
        <p:spPr>
          <a:xfrm>
            <a:off x="1905000" y="5671365"/>
            <a:ext cx="1828800" cy="656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Move/ edit </a:t>
            </a:r>
            <a:r>
              <a:rPr lang="en-US" sz="1200" dirty="0" err="1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according to RAFT results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489478D-49EC-4AE1-809F-B7A202B04F80}"/>
              </a:ext>
            </a:extLst>
          </p:cNvPr>
          <p:cNvSpPr/>
          <p:nvPr/>
        </p:nvSpPr>
        <p:spPr bwMode="auto">
          <a:xfrm>
            <a:off x="263866" y="1676400"/>
            <a:ext cx="5935053" cy="3952938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432631F-0406-4E28-830F-C06A1958A2B9}"/>
              </a:ext>
            </a:extLst>
          </p:cNvPr>
          <p:cNvSpPr/>
          <p:nvPr/>
        </p:nvSpPr>
        <p:spPr>
          <a:xfrm>
            <a:off x="4187584" y="1689753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Intensity CSV Server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DED411F-7D08-4A77-9C4D-9DAFDBD43B4D}"/>
              </a:ext>
            </a:extLst>
          </p:cNvPr>
          <p:cNvCxnSpPr>
            <a:cxnSpLocks/>
            <a:stCxn id="17" idx="1"/>
            <a:endCxn id="38" idx="3"/>
          </p:cNvCxnSpPr>
          <p:nvPr/>
        </p:nvCxnSpPr>
        <p:spPr>
          <a:xfrm rot="10800000">
            <a:off x="5596997" y="2078944"/>
            <a:ext cx="1306629" cy="1661926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238BE46-5A26-414E-8A6A-2676598C32C8}"/>
              </a:ext>
            </a:extLst>
          </p:cNvPr>
          <p:cNvSpPr txBox="1"/>
          <p:nvPr/>
        </p:nvSpPr>
        <p:spPr>
          <a:xfrm>
            <a:off x="6311444" y="2452058"/>
            <a:ext cx="1824326" cy="84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Load CSV file locally or requests from server. Calculate over-exposure region is filter them out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9FCD499-4156-453F-A3CA-E7FB684C2505}"/>
              </a:ext>
            </a:extLst>
          </p:cNvPr>
          <p:cNvSpPr/>
          <p:nvPr/>
        </p:nvSpPr>
        <p:spPr bwMode="auto">
          <a:xfrm>
            <a:off x="6317759" y="2160171"/>
            <a:ext cx="233734" cy="234500"/>
          </a:xfrm>
          <a:prstGeom prst="ellipse">
            <a:avLst/>
          </a:prstGeom>
          <a:ln>
            <a:solidFill>
              <a:srgbClr val="40404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7193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I</a:t>
            </a:r>
            <a:r>
              <a:rPr lang="en-US" altLang="zh-CN" dirty="0" err="1"/>
              <a:t>ntern</a:t>
            </a:r>
            <a:r>
              <a:rPr lang="en-US" altLang="zh-CN" dirty="0"/>
              <a:t> Summary</a:t>
            </a:r>
            <a:endParaRPr lang="de-DE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1109303" y="3009329"/>
            <a:ext cx="4758097" cy="1661315"/>
          </a:xfrm>
        </p:spPr>
        <p:txBody>
          <a:bodyPr/>
          <a:lstStyle/>
          <a:p>
            <a:r>
              <a:rPr lang="en-US" sz="4000" dirty="0"/>
              <a:t>Encountered Problems &amp; how they were solved</a:t>
            </a:r>
            <a:endParaRPr lang="de-DE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15450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685800" y="1447800"/>
            <a:ext cx="5513119" cy="419671"/>
          </a:xfrm>
        </p:spPr>
        <p:txBody>
          <a:bodyPr/>
          <a:lstStyle/>
          <a:p>
            <a:r>
              <a:rPr lang="en-US" sz="3200" dirty="0"/>
              <a:t>Encountered Problems</a:t>
            </a:r>
            <a:endParaRPr lang="de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413B877E-0CE2-40AC-B158-7227AD87659C}"/>
              </a:ext>
            </a:extLst>
          </p:cNvPr>
          <p:cNvSpPr txBox="1">
            <a:spLocks/>
          </p:cNvSpPr>
          <p:nvPr/>
        </p:nvSpPr>
        <p:spPr>
          <a:xfrm>
            <a:off x="1066800" y="2590800"/>
            <a:ext cx="6627232" cy="178419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0757" lvl="1" indent="-285750">
              <a:buFont typeface="Arial" panose="020B0604020202020204" pitchFamily="34" charset="0"/>
              <a:buChar char="•"/>
            </a:pPr>
            <a:r>
              <a:rPr lang="en-US" kern="0" dirty="0"/>
              <a:t>Inaccuracy in extreme local movement scenario</a:t>
            </a:r>
          </a:p>
          <a:p>
            <a:pPr marL="450757" lvl="1" indent="-285750">
              <a:buFont typeface="Arial" panose="020B0604020202020204" pitchFamily="34" charset="0"/>
              <a:buChar char="•"/>
            </a:pPr>
            <a:r>
              <a:rPr lang="en-US" kern="0" dirty="0"/>
              <a:t>Inaccuracy in over-exposure scenario</a:t>
            </a:r>
          </a:p>
          <a:p>
            <a:pPr marL="450757" lvl="1" indent="-285750">
              <a:buFont typeface="Arial" panose="020B0604020202020204" pitchFamily="34" charset="0"/>
              <a:buChar char="•"/>
            </a:pPr>
            <a:r>
              <a:rPr lang="en-US" kern="0" dirty="0"/>
              <a:t>Unfeasible file size of optical flow result</a:t>
            </a:r>
          </a:p>
          <a:p>
            <a:pPr marL="450757" lvl="1" indent="-285750">
              <a:buFont typeface="Arial" panose="020B0604020202020204" pitchFamily="34" charset="0"/>
              <a:buChar char="•"/>
            </a:pPr>
            <a:r>
              <a:rPr lang="en-US" kern="0" dirty="0"/>
              <a:t>Lost view of key points</a:t>
            </a:r>
          </a:p>
          <a:p>
            <a:pPr marL="450757" lvl="1" indent="-285750">
              <a:buFont typeface="Arial" panose="020B0604020202020204" pitchFamily="34" charset="0"/>
              <a:buChar char="•"/>
            </a:pPr>
            <a:r>
              <a:rPr lang="en-US" kern="0" dirty="0"/>
              <a:t>Special scenarios</a:t>
            </a:r>
          </a:p>
        </p:txBody>
      </p:sp>
    </p:spTree>
    <p:extLst>
      <p:ext uri="{BB962C8B-B14F-4D97-AF65-F5344CB8AC3E}">
        <p14:creationId xmlns:p14="http://schemas.microsoft.com/office/powerpoint/2010/main" val="1987096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685800" y="1447800"/>
            <a:ext cx="5513119" cy="419671"/>
          </a:xfrm>
        </p:spPr>
        <p:txBody>
          <a:bodyPr/>
          <a:lstStyle/>
          <a:p>
            <a:r>
              <a:rPr lang="en-US" sz="3200" dirty="0"/>
              <a:t>Encountered Problems</a:t>
            </a:r>
            <a:endParaRPr lang="de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413B877E-0CE2-40AC-B158-7227AD87659C}"/>
              </a:ext>
            </a:extLst>
          </p:cNvPr>
          <p:cNvSpPr txBox="1">
            <a:spLocks/>
          </p:cNvSpPr>
          <p:nvPr/>
        </p:nvSpPr>
        <p:spPr>
          <a:xfrm>
            <a:off x="1066800" y="1867471"/>
            <a:ext cx="6627232" cy="4196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65007" lvl="1" indent="0">
              <a:buNone/>
            </a:pPr>
            <a:r>
              <a:rPr lang="en-US" kern="0" dirty="0"/>
              <a:t>Inaccuracy in extreme local movement scenario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5B77954-F771-44D2-8B15-86CA1CCEE902}"/>
              </a:ext>
            </a:extLst>
          </p:cNvPr>
          <p:cNvGrpSpPr/>
          <p:nvPr/>
        </p:nvGrpSpPr>
        <p:grpSpPr>
          <a:xfrm>
            <a:off x="1275161" y="2209800"/>
            <a:ext cx="6593678" cy="4267842"/>
            <a:chOff x="1275161" y="2209800"/>
            <a:chExt cx="6593678" cy="42678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2733A0-669D-4266-AE15-256CEC996090}"/>
                </a:ext>
              </a:extLst>
            </p:cNvPr>
            <p:cNvGrpSpPr/>
            <p:nvPr/>
          </p:nvGrpSpPr>
          <p:grpSpPr>
            <a:xfrm>
              <a:off x="1275161" y="2209800"/>
              <a:ext cx="6593678" cy="4267842"/>
              <a:chOff x="1307941" y="1676401"/>
              <a:chExt cx="6593678" cy="426784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D87732D-909D-44E0-9D09-33710F1E0D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05834" y="1676401"/>
                <a:ext cx="4395785" cy="4267842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8E31483-4F4E-49D7-B436-34F2435D0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7941" y="1676401"/>
                <a:ext cx="4395785" cy="4263546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D68B13-AA01-4070-BFB3-8158A3DF0216}"/>
                </a:ext>
              </a:extLst>
            </p:cNvPr>
            <p:cNvSpPr/>
            <p:nvPr/>
          </p:nvSpPr>
          <p:spPr bwMode="auto">
            <a:xfrm>
              <a:off x="2470546" y="3733799"/>
              <a:ext cx="958454" cy="958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6A9CC49-7F51-4595-AB9B-77E105AFD93D}"/>
                </a:ext>
              </a:extLst>
            </p:cNvPr>
            <p:cNvSpPr/>
            <p:nvPr/>
          </p:nvSpPr>
          <p:spPr bwMode="auto">
            <a:xfrm>
              <a:off x="5181599" y="6172200"/>
              <a:ext cx="381001" cy="1720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49B2DF4-F54C-4DF9-872F-E1019F58BB9F}"/>
                </a:ext>
              </a:extLst>
            </p:cNvPr>
            <p:cNvSpPr/>
            <p:nvPr/>
          </p:nvSpPr>
          <p:spPr bwMode="auto">
            <a:xfrm>
              <a:off x="2559487" y="5943600"/>
              <a:ext cx="259914" cy="2286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sz="18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34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subTitle" idx="1"/>
          </p:nvPr>
        </p:nvSpPr>
        <p:spPr>
          <a:xfrm>
            <a:off x="685800" y="1447800"/>
            <a:ext cx="5513119" cy="419671"/>
          </a:xfrm>
        </p:spPr>
        <p:txBody>
          <a:bodyPr/>
          <a:lstStyle/>
          <a:p>
            <a:r>
              <a:rPr lang="en-US" sz="3200" dirty="0"/>
              <a:t>Encountered Problems</a:t>
            </a:r>
            <a:endParaRPr lang="de-DE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47E4C-7645-4F2C-A650-2F85F3324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39" b="26087"/>
          <a:stretch/>
        </p:blipFill>
        <p:spPr>
          <a:xfrm>
            <a:off x="6411568" y="533400"/>
            <a:ext cx="1896718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413B877E-0CE2-40AC-B158-7227AD87659C}"/>
              </a:ext>
            </a:extLst>
          </p:cNvPr>
          <p:cNvSpPr txBox="1">
            <a:spLocks/>
          </p:cNvSpPr>
          <p:nvPr/>
        </p:nvSpPr>
        <p:spPr>
          <a:xfrm>
            <a:off x="1066800" y="1867471"/>
            <a:ext cx="6627232" cy="41967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65007" lvl="1" indent="0">
              <a:buNone/>
            </a:pPr>
            <a:r>
              <a:rPr lang="en-US" kern="0" dirty="0"/>
              <a:t>Inaccuracy in over-exposure scenario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4DDA0D-9AAF-40BF-A714-8CB1C3310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909" y="2268092"/>
            <a:ext cx="4526182" cy="43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6024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_NAME" val="Siemens AG (Corporate Design Update 2016)"/>
  <p:tag name="CDT_CUSTOMER" val="Siemens_2016"/>
  <p:tag name="CDT_LANGUAGE" val="10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4:3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EN_PPT_Vorlage_4_3_v2.potx" id="{197F3057-C2D0-495A-BDF9-1C7433A707AF}" vid="{5F0EC40E-CF21-4541-A36E-541DDF26A925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Title (big bar down)</Name>
  <PpLayout>1</PpLayout>
  <Index>1</Index>
</p4ppTags>
</file>

<file path=customXml/item10.xml><?xml version="1.0" encoding="utf-8"?>
<p4ppTags>
  <Name>Three columns</Name>
  <PpLayout>32</PpLayout>
  <Index>14</Index>
</p4ppTags>
</file>

<file path=customXml/item11.xml><?xml version="1.0" encoding="utf-8"?>
<p4ppTags>
  <Name>Title fullscreen (big bar down)</Name>
  <PpLayout>1</PpLayout>
  <Index>3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Two rows</Name>
  <PpLayout>32</PpLayout>
  <Index>13</Index>
</p4ppTags>
</file>

<file path=customXml/item2.xml><?xml version="1.0" encoding="utf-8"?>
<p4ppTags>
  <Name>Title fullscreen (big bar down)</Name>
  <PpLayout>1</PpLayout>
  <Index>3</Index>
</p4ppTags>
</file>

<file path=customXml/item3.xml><?xml version="1.0" encoding="utf-8"?>
<p4ppTags>
  <Name>Two columns</Name>
  <PpLayout>29</PpLayout>
  <Index>12</Index>
</p4ppTags>
</file>

<file path=customXml/item4.xml><?xml version="1.0" encoding="utf-8"?>
<p4ppTags>
  <Name>Four objects</Name>
  <PpLayout>24</PpLayout>
  <Index>15</Index>
</p4ppTags>
</file>

<file path=customXml/item5.xml><?xml version="1.0" encoding="utf-8"?>
<p4ppTags>
  <Name>1_Two rows</Name>
  <PpLayout>32</PpLayout>
  <Index>14</Index>
</p4ppTags>
</file>

<file path=customXml/item6.xml><?xml version="1.0" encoding="utf-8"?>
<p4ppTags>
  <Name>Text + Index</Name>
  <PpLayout>32</PpLayout>
  <Index>8</Index>
</p4ppTags>
</file>

<file path=customXml/item7.xml><?xml version="1.0" encoding="utf-8"?>
<p4ppTags>
  <Name>Free Content</Name>
  <PpLayout>11</PpLayout>
  <Index>9</Index>
</p4ppTags>
</file>

<file path=customXml/item8.xml><?xml version="1.0" encoding="utf-8"?>
<p4ppTags>
  <Name>One object (large)</Name>
  <PpLayout>16</PpLayout>
  <Index>10</Index>
</p4ppTags>
</file>

<file path=customXml/item9.xml><?xml version="1.0" encoding="utf-8"?>
<p4ppTags/>
</file>

<file path=customXml/itemProps1.xml><?xml version="1.0" encoding="utf-8"?>
<ds:datastoreItem xmlns:ds="http://schemas.openxmlformats.org/officeDocument/2006/customXml" ds:itemID="{4D52A07D-AEDA-4C9C-B9A8-A2854A202710}">
  <ds:schemaRefs/>
</ds:datastoreItem>
</file>

<file path=customXml/itemProps10.xml><?xml version="1.0" encoding="utf-8"?>
<ds:datastoreItem xmlns:ds="http://schemas.openxmlformats.org/officeDocument/2006/customXml" ds:itemID="{4A155182-E98C-4D42-B184-565B53134482}">
  <ds:schemaRefs/>
</ds:datastoreItem>
</file>

<file path=customXml/itemProps11.xml><?xml version="1.0" encoding="utf-8"?>
<ds:datastoreItem xmlns:ds="http://schemas.openxmlformats.org/officeDocument/2006/customXml" ds:itemID="{3C3C200F-7A0F-43B4-89A2-7EAC51E146B8}">
  <ds:schemaRefs/>
</ds:datastoreItem>
</file>

<file path=customXml/itemProps12.xml><?xml version="1.0" encoding="utf-8"?>
<ds:datastoreItem xmlns:ds="http://schemas.openxmlformats.org/officeDocument/2006/customXml" ds:itemID="{9BCB99B3-540D-4D34-9B9A-B9A0B99EC278}">
  <ds:schemaRefs/>
</ds:datastoreItem>
</file>

<file path=customXml/itemProps13.xml><?xml version="1.0" encoding="utf-8"?>
<ds:datastoreItem xmlns:ds="http://schemas.openxmlformats.org/officeDocument/2006/customXml" ds:itemID="{7EC38B10-F306-4C9E-99A6-84DD8DB4243A}">
  <ds:schemaRefs/>
</ds:datastoreItem>
</file>

<file path=customXml/itemProps2.xml><?xml version="1.0" encoding="utf-8"?>
<ds:datastoreItem xmlns:ds="http://schemas.openxmlformats.org/officeDocument/2006/customXml" ds:itemID="{5BA53C14-D0D6-4E0E-8CEC-C4D92ABA7593}">
  <ds:schemaRefs/>
</ds:datastoreItem>
</file>

<file path=customXml/itemProps3.xml><?xml version="1.0" encoding="utf-8"?>
<ds:datastoreItem xmlns:ds="http://schemas.openxmlformats.org/officeDocument/2006/customXml" ds:itemID="{F8344889-D4F0-4644-A29F-D0E33506F2BB}">
  <ds:schemaRefs/>
</ds:datastoreItem>
</file>

<file path=customXml/itemProps4.xml><?xml version="1.0" encoding="utf-8"?>
<ds:datastoreItem xmlns:ds="http://schemas.openxmlformats.org/officeDocument/2006/customXml" ds:itemID="{F5C5F9AC-F9AC-4A27-9FD0-164A9958DF2D}">
  <ds:schemaRefs/>
</ds:datastoreItem>
</file>

<file path=customXml/itemProps5.xml><?xml version="1.0" encoding="utf-8"?>
<ds:datastoreItem xmlns:ds="http://schemas.openxmlformats.org/officeDocument/2006/customXml" ds:itemID="{9C85B323-8697-4319-B012-CB7EF0B99A9B}">
  <ds:schemaRefs/>
</ds:datastoreItem>
</file>

<file path=customXml/itemProps6.xml><?xml version="1.0" encoding="utf-8"?>
<ds:datastoreItem xmlns:ds="http://schemas.openxmlformats.org/officeDocument/2006/customXml" ds:itemID="{A5D1B1C9-6033-41D3-ADB1-5B9CA3108CA0}">
  <ds:schemaRefs/>
</ds:datastoreItem>
</file>

<file path=customXml/itemProps7.xml><?xml version="1.0" encoding="utf-8"?>
<ds:datastoreItem xmlns:ds="http://schemas.openxmlformats.org/officeDocument/2006/customXml" ds:itemID="{F7FB0B78-FFC7-45E5-873A-F68B61E86733}">
  <ds:schemaRefs/>
</ds:datastoreItem>
</file>

<file path=customXml/itemProps8.xml><?xml version="1.0" encoding="utf-8"?>
<ds:datastoreItem xmlns:ds="http://schemas.openxmlformats.org/officeDocument/2006/customXml" ds:itemID="{C7A1643A-E77B-47EB-B3DC-790CB428FD8C}">
  <ds:schemaRefs/>
</ds:datastoreItem>
</file>

<file path=customXml/itemProps9.xml><?xml version="1.0" encoding="utf-8"?>
<ds:datastoreItem xmlns:ds="http://schemas.openxmlformats.org/officeDocument/2006/customXml" ds:itemID="{EB8A4E2E-2B8F-4B71-A368-F18362B0C85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ENG_4x3</Template>
  <TotalTime>24093</TotalTime>
  <Words>210</Words>
  <Application>Microsoft Office PowerPoint</Application>
  <PresentationFormat>On-screen Show (4:3)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Wingdings</vt:lpstr>
      <vt:lpstr>Siemens 2017 – 4:3</vt:lpstr>
      <vt:lpstr>PowerPoint Presentation</vt:lpstr>
      <vt:lpstr>Table of Contents</vt:lpstr>
      <vt:lpstr>Intern Summary</vt:lpstr>
      <vt:lpstr>PowerPoint Presentation</vt:lpstr>
      <vt:lpstr>PowerPoint Presentation</vt:lpstr>
      <vt:lpstr>Intern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Siemens Switzerland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Annotation Tool Development Update</dc:title>
  <dc:creator>Xie, Chen Cheng (ext) (SHS DI CT R&amp;D MEQ CTC)</dc:creator>
  <cp:lastModifiedBy>Xie, Chen Cheng (ext) (SHS DI CT R&amp;D MEQ CTC)</cp:lastModifiedBy>
  <cp:revision>248</cp:revision>
  <cp:lastPrinted>2017-03-21T14:57:33Z</cp:lastPrinted>
  <dcterms:created xsi:type="dcterms:W3CDTF">2020-11-20T05:09:18Z</dcterms:created>
  <dcterms:modified xsi:type="dcterms:W3CDTF">2021-01-22T05:41:33Z</dcterms:modified>
  <dc:language>Deutsch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February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1.1</vt:lpwstr>
  </property>
  <property fmtid="{D5CDD505-2E9C-101B-9397-08002B2CF9AE}" pid="6" name="_AdHocReviewCycleID">
    <vt:i4>917634299</vt:i4>
  </property>
  <property fmtid="{D5CDD505-2E9C-101B-9397-08002B2CF9AE}" pid="7" name="_NewReviewCycle">
    <vt:lpwstr/>
  </property>
  <property fmtid="{D5CDD505-2E9C-101B-9397-08002B2CF9AE}" pid="8" name="_EmailSubject">
    <vt:lpwstr>4:3 Folien</vt:lpwstr>
  </property>
  <property fmtid="{D5CDD505-2E9C-101B-9397-08002B2CF9AE}" pid="9" name="_AuthorEmail">
    <vt:lpwstr>nina.stadelmann@siemens.com</vt:lpwstr>
  </property>
  <property fmtid="{D5CDD505-2E9C-101B-9397-08002B2CF9AE}" pid="10" name="_AuthorEmailDisplayName">
    <vt:lpwstr>Stadelmann, Nina (CC EAF RC-CH BP)</vt:lpwstr>
  </property>
</Properties>
</file>